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6" r:id="rId3"/>
    <p:sldId id="258" r:id="rId4"/>
    <p:sldId id="259" r:id="rId5"/>
    <p:sldId id="265" r:id="rId6"/>
    <p:sldId id="266" r:id="rId7"/>
    <p:sldId id="267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E68E7C-5DE3-4542-8564-8E286A0A7218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88927-71A9-461A-BAC9-2A2B9FC445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3984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png"/><Relationship Id="rId7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0325" y="0"/>
            <a:ext cx="9266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1916832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03832" y="4149080"/>
            <a:ext cx="66247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422619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РТ,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Лаишевский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район,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с. Малая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Елга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ул.Березовая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д.1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email </a:t>
            </a:r>
            <a:r>
              <a:rPr lang="en-US" sz="2400" b="1" u="sng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u="sng" dirty="0" err="1">
                <a:latin typeface="Times New Roman" pitchFamily="18" charset="0"/>
                <a:cs typeface="Times New Roman" pitchFamily="18" charset="0"/>
              </a:rPr>
              <a:t>elgisch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55@</a:t>
            </a:r>
            <a:r>
              <a:rPr lang="en-US" sz="2400" b="1" u="sng" dirty="0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b="1" u="sng" dirty="0" err="1">
                <a:latin typeface="Times New Roman" pitchFamily="18" charset="0"/>
                <a:cs typeface="Times New Roman" pitchFamily="18" charset="0"/>
              </a:rPr>
              <a:t>ru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32656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«</a:t>
            </a:r>
            <a:r>
              <a:rPr lang="ru-RU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Малоелгинская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средняя общеобразовательная школа» 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Лаишевского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Республики Татарстан  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448" y="1827159"/>
            <a:ext cx="5198640" cy="419412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9628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4371" y="-68043"/>
            <a:ext cx="926444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96687" y="2089951"/>
            <a:ext cx="3602328" cy="25545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Наша школа славится не только учебой и делами, но и нами!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3836047"/>
            <a:ext cx="3036839" cy="29249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72178" y="1968131"/>
            <a:ext cx="3209017" cy="18679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0561" y="4628080"/>
            <a:ext cx="3527582" cy="21165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579" y="3702926"/>
            <a:ext cx="3305711" cy="25343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1838360"/>
            <a:ext cx="2996532" cy="19976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8584" y="-30559"/>
            <a:ext cx="3404440" cy="21205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9263" y="12273"/>
            <a:ext cx="3296428" cy="21976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05691" y="-7298"/>
            <a:ext cx="2953142" cy="18521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9478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4211" y="1600200"/>
            <a:ext cx="2715577" cy="4525963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0172" y="-60161"/>
            <a:ext cx="9266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31840" y="188640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Начало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1023477"/>
            <a:ext cx="69847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Наша организация была основана </a:t>
            </a:r>
          </a:p>
          <a:p>
            <a:pPr algn="ctr"/>
            <a:r>
              <a:rPr lang="ru-RU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2000 году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0325" y="2048415"/>
            <a:ext cx="4368759" cy="26964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6036" y="2157413"/>
            <a:ext cx="4140460" cy="24784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101803"/>
            <a:ext cx="3312367" cy="2534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28060" y="3793955"/>
            <a:ext cx="2124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«</a:t>
            </a:r>
            <a:r>
              <a:rPr lang="ru-RU" sz="2400" b="1" i="1" dirty="0" err="1" smtClean="0">
                <a:solidFill>
                  <a:srgbClr val="FF0000"/>
                </a:solidFill>
              </a:rPr>
              <a:t>Бе</a:t>
            </a:r>
            <a:r>
              <a:rPr lang="tt-RU" sz="2400" b="1" i="1" dirty="0" smtClean="0">
                <a:solidFill>
                  <a:srgbClr val="FF0000"/>
                </a:solidFill>
              </a:rPr>
              <a:t>рдәмлек</a:t>
            </a:r>
            <a:r>
              <a:rPr lang="ru-RU" sz="2400" b="1" i="1" dirty="0" smtClean="0">
                <a:solidFill>
                  <a:srgbClr val="FF0000"/>
                </a:solidFill>
              </a:rPr>
              <a:t>»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6261" y="4744872"/>
            <a:ext cx="3161722" cy="1981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4128" y="3793955"/>
            <a:ext cx="2232248" cy="2932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0738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92555" y="1600200"/>
            <a:ext cx="3358890" cy="4853136"/>
          </a:xfr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4726" y="0"/>
            <a:ext cx="9266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2744" y="0"/>
            <a:ext cx="871296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Бердәмлек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работает по следующим направлениям: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86050" y="1485216"/>
            <a:ext cx="30003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b="1" u="sng" dirty="0">
                <a:solidFill>
                  <a:srgbClr val="00B0F0"/>
                </a:solidFill>
              </a:rPr>
              <a:t> </a:t>
            </a:r>
            <a:r>
              <a:rPr lang="ru-RU" b="1" u="sng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«Учебное направление»</a:t>
            </a:r>
          </a:p>
          <a:p>
            <a:pPr algn="ctr">
              <a:buFont typeface="Arial" pitchFamily="34" charset="0"/>
              <a:buChar char="•"/>
            </a:pPr>
            <a:r>
              <a:rPr lang="ru-RU" b="1" u="sng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«Трудовое направление»</a:t>
            </a:r>
          </a:p>
          <a:p>
            <a:pPr algn="ctr">
              <a:buFont typeface="Arial" pitchFamily="34" charset="0"/>
              <a:buChar char="•"/>
            </a:pPr>
            <a:r>
              <a:rPr lang="ru-RU" b="1" u="sng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u="sng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Шевское</a:t>
            </a:r>
            <a:r>
              <a:rPr lang="ru-RU" b="1" u="sng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направление»</a:t>
            </a:r>
          </a:p>
          <a:p>
            <a:pPr algn="ctr">
              <a:buFont typeface="Arial" pitchFamily="34" charset="0"/>
              <a:buChar char="•"/>
            </a:pPr>
            <a:r>
              <a:rPr lang="ru-RU" b="1" u="sng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«Спортивное направление»</a:t>
            </a:r>
          </a:p>
          <a:p>
            <a:pPr algn="ctr">
              <a:buFont typeface="Arial" pitchFamily="34" charset="0"/>
              <a:buChar char="•"/>
            </a:pPr>
            <a:r>
              <a:rPr lang="ru-RU" b="1" u="sng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«Культурно – массовое направление</a:t>
            </a:r>
            <a:r>
              <a:rPr lang="ru-RU" b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buFont typeface="Arial" pitchFamily="34" charset="0"/>
              <a:buChar char="•"/>
            </a:pPr>
            <a:r>
              <a:rPr lang="ru-RU" b="1" u="sng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«Духовно-нравственное направление»</a:t>
            </a:r>
            <a:endParaRPr lang="ru-RU" b="1" u="sng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756" y="1489368"/>
            <a:ext cx="2503620" cy="19442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52648" y="1301090"/>
            <a:ext cx="2545094" cy="19088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2744" y="3774524"/>
            <a:ext cx="2506636" cy="22048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52647" y="3429000"/>
            <a:ext cx="2463561" cy="1915185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9380" y="4581128"/>
            <a:ext cx="3080737" cy="1898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2466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0325" y="0"/>
            <a:ext cx="9266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4322" y="1209931"/>
            <a:ext cx="8496944" cy="4438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20000"/>
              </a:spcBef>
              <a:spcAft>
                <a:spcPct val="0"/>
              </a:spcAft>
            </a:pPr>
            <a:r>
              <a:rPr lang="ru-RU" sz="2400" kern="0" dirty="0">
                <a:solidFill>
                  <a:srgbClr val="000000"/>
                </a:solidFill>
                <a:latin typeface="Tahoma" pitchFamily="34" charset="0"/>
              </a:rPr>
              <a:t>Школьное самоуправление – это процесс конструктивного взаимодействия школьников и администрации школы;</a:t>
            </a:r>
          </a:p>
          <a:p>
            <a:pPr lvl="0" algn="just" fontAlgn="base">
              <a:spcBef>
                <a:spcPct val="20000"/>
              </a:spcBef>
              <a:spcAft>
                <a:spcPct val="0"/>
              </a:spcAft>
            </a:pPr>
            <a:r>
              <a:rPr lang="ru-RU" sz="2400" kern="0" dirty="0">
                <a:solidFill>
                  <a:srgbClr val="000000"/>
                </a:solidFill>
                <a:latin typeface="Tahoma" pitchFamily="34" charset="0"/>
              </a:rPr>
              <a:t>Школьное самоуправление – это участие школьников в управлении школы;</a:t>
            </a:r>
          </a:p>
          <a:p>
            <a:pPr lvl="0" algn="just" fontAlgn="base">
              <a:spcBef>
                <a:spcPct val="20000"/>
              </a:spcBef>
              <a:spcAft>
                <a:spcPct val="0"/>
              </a:spcAft>
            </a:pPr>
            <a:r>
              <a:rPr lang="ru-RU" sz="2400" kern="0" dirty="0">
                <a:solidFill>
                  <a:srgbClr val="000000"/>
                </a:solidFill>
                <a:latin typeface="Tahoma" pitchFamily="34" charset="0"/>
              </a:rPr>
              <a:t>Школьное самоуправление – это явление, объединяющее все школьные инициативы.</a:t>
            </a:r>
          </a:p>
          <a:p>
            <a:pPr lvl="0" algn="just" fontAlgn="base">
              <a:spcBef>
                <a:spcPct val="20000"/>
              </a:spcBef>
              <a:spcAft>
                <a:spcPct val="0"/>
              </a:spcAft>
            </a:pPr>
            <a:r>
              <a:rPr lang="ru-RU" sz="2400" kern="0" dirty="0">
                <a:solidFill>
                  <a:srgbClr val="000000"/>
                </a:solidFill>
                <a:latin typeface="Tahoma" pitchFamily="34" charset="0"/>
              </a:rPr>
              <a:t>Школьное самоуправление – это особая форма        инициативной самостоятельной общественной деятельности школьников, направленная на решение вопросов по организации обучения, досуга, а также развития социальной активности школьников.</a:t>
            </a:r>
            <a:r>
              <a:rPr lang="ru-RU" sz="2800" kern="0" dirty="0">
                <a:solidFill>
                  <a:srgbClr val="000000"/>
                </a:solidFill>
                <a:latin typeface="Comic Sans MS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332656"/>
            <a:ext cx="8353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Школьное самоуправление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170337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0325" y="0"/>
            <a:ext cx="9266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1556792"/>
            <a:ext cx="8496944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2800" kern="0" dirty="0">
                <a:solidFill>
                  <a:srgbClr val="000000"/>
                </a:solidFill>
                <a:latin typeface="Tahoma" pitchFamily="34" charset="0"/>
              </a:rPr>
              <a:t>защита и представление прав и интересов школьников;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2800" kern="0" dirty="0">
                <a:solidFill>
                  <a:srgbClr val="000000"/>
                </a:solidFill>
                <a:latin typeface="Tahoma" pitchFamily="34" charset="0"/>
              </a:rPr>
              <a:t>содействие школьникам в решении образовательных, социальных вопросов, затрагивающих интересы школьников;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2800" kern="0" dirty="0">
                <a:solidFill>
                  <a:srgbClr val="000000"/>
                </a:solidFill>
                <a:latin typeface="Tahoma" pitchFamily="34" charset="0"/>
              </a:rPr>
              <a:t>сохранение и развитие демократических традиций школы;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2800" kern="0" dirty="0">
                <a:solidFill>
                  <a:srgbClr val="000000"/>
                </a:solidFill>
                <a:latin typeface="Tahoma" pitchFamily="34" charset="0"/>
              </a:rPr>
              <a:t>личностное развитие учащихся в процессе взаимодействия.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620688"/>
            <a:ext cx="87849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kern="0" dirty="0">
                <a:solidFill>
                  <a:srgbClr val="FFFF00"/>
                </a:solidFill>
                <a:latin typeface="Comic Sans MS"/>
                <a:ea typeface="+mj-ea"/>
                <a:cs typeface="+mj-cs"/>
              </a:rPr>
              <a:t>Цели деятельности школьного </a:t>
            </a:r>
            <a:r>
              <a:rPr lang="ru-RU" sz="3200" i="1" kern="0" dirty="0">
                <a:solidFill>
                  <a:srgbClr val="FFFF00"/>
                </a:solidFill>
                <a:latin typeface="Tahoma" pitchFamily="34" charset="0"/>
                <a:ea typeface="+mj-ea"/>
                <a:cs typeface="+mj-cs"/>
              </a:rPr>
              <a:t>самоуправления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269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0325" y="0"/>
            <a:ext cx="9266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628800"/>
            <a:ext cx="8784976" cy="388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2800" kern="0" dirty="0">
                <a:solidFill>
                  <a:srgbClr val="000000"/>
                </a:solidFill>
                <a:latin typeface="Tahoma" pitchFamily="34" charset="0"/>
              </a:rPr>
              <a:t>содействие гражданской, социальной самореализации школьника;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2800" kern="0" dirty="0">
                <a:solidFill>
                  <a:srgbClr val="000000"/>
                </a:solidFill>
                <a:latin typeface="Tahoma" pitchFamily="34" charset="0"/>
              </a:rPr>
              <a:t>выработка предложений по повышению качества образовательного процесса;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2800" kern="0" dirty="0">
                <a:solidFill>
                  <a:srgbClr val="000000"/>
                </a:solidFill>
                <a:latin typeface="Tahoma" pitchFamily="34" charset="0"/>
              </a:rPr>
              <a:t>решение актуальных ученических проблем;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2800" kern="0" dirty="0">
                <a:solidFill>
                  <a:srgbClr val="000000"/>
                </a:solidFill>
                <a:latin typeface="Tahoma" pitchFamily="34" charset="0"/>
              </a:rPr>
              <a:t>оптимизация досуговой деятельности;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sz="2800" kern="0" dirty="0">
                <a:solidFill>
                  <a:srgbClr val="000000"/>
                </a:solidFill>
                <a:latin typeface="Tahoma" pitchFamily="34" charset="0"/>
              </a:rPr>
              <a:t>воспитание самоуправленческих умений у учащихся.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1600" y="332656"/>
            <a:ext cx="69847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kern="0" dirty="0">
                <a:solidFill>
                  <a:srgbClr val="FF0000"/>
                </a:solidFill>
                <a:latin typeface="Tahoma" pitchFamily="34" charset="0"/>
                <a:ea typeface="+mj-ea"/>
                <a:cs typeface="+mj-cs"/>
              </a:rPr>
              <a:t>Задачи деятельности школьного</a:t>
            </a:r>
            <a:r>
              <a:rPr lang="ru-RU" sz="3200" i="1" kern="0" dirty="0">
                <a:solidFill>
                  <a:srgbClr val="FFFF00"/>
                </a:solidFill>
                <a:latin typeface="Tahoma" pitchFamily="34" charset="0"/>
                <a:ea typeface="+mj-ea"/>
                <a:cs typeface="+mj-cs"/>
              </a:rPr>
              <a:t> </a:t>
            </a:r>
            <a:r>
              <a:rPr lang="ru-RU" sz="3200" i="1" kern="0" dirty="0">
                <a:solidFill>
                  <a:srgbClr val="FF0000"/>
                </a:solidFill>
                <a:latin typeface="Tahoma" pitchFamily="34" charset="0"/>
                <a:ea typeface="+mj-ea"/>
                <a:cs typeface="+mj-cs"/>
              </a:rPr>
              <a:t>самоуправления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8289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0325" y="0"/>
            <a:ext cx="9266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3176" y="908720"/>
            <a:ext cx="43204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Праздники: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«День знаний», «Осенний бал», «День учителя», «День пожилых людей», «Здравствуй, новый год!», «8 марта», «Последний звонок»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День самоуправления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Конкурсы рисунков, плакатов, инсценированной песни;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Спортивные праздники;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Выставки творческих работ учащихся;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Предметные недели.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176" y="260648"/>
            <a:ext cx="4424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srgbClr val="C00000"/>
                </a:solidFill>
                <a:effectLst>
                  <a:glow rad="139700">
                    <a:srgbClr val="C0504D">
                      <a:satMod val="175000"/>
                      <a:alpha val="40000"/>
                    </a:srgb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Школьные традиции</a:t>
            </a:r>
            <a:endParaRPr lang="ru-RU" sz="3200" dirty="0">
              <a:solidFill>
                <a:srgbClr val="C00000"/>
              </a:solidFill>
              <a:effectLst>
                <a:glow rad="139700">
                  <a:srgbClr val="C0504D">
                    <a:satMod val="175000"/>
                    <a:alpha val="4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8"/>
            <a:ext cx="3382963" cy="268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423987">
            <a:off x="5983632" y="2388737"/>
            <a:ext cx="2979439" cy="2270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2171" y="3861048"/>
            <a:ext cx="3143775" cy="257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 descr="C:\Users\Naila\Desktop\UemjZWx1KU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794" y="230167"/>
            <a:ext cx="3239566" cy="2078935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xmlns="" val="160858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282</Words>
  <Application>Microsoft Office PowerPoint</Application>
  <PresentationFormat>Экран (4:3)</PresentationFormat>
  <Paragraphs>46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Фирдина</dc:creator>
  <cp:lastModifiedBy>R-1</cp:lastModifiedBy>
  <cp:revision>14</cp:revision>
  <dcterms:created xsi:type="dcterms:W3CDTF">2015-11-19T18:46:42Z</dcterms:created>
  <dcterms:modified xsi:type="dcterms:W3CDTF">2016-02-06T08:40:10Z</dcterms:modified>
</cp:coreProperties>
</file>